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0" r:id="rId3"/>
    <p:sldId id="281" r:id="rId4"/>
    <p:sldId id="282" r:id="rId5"/>
    <p:sldId id="285" r:id="rId6"/>
    <p:sldId id="286" r:id="rId7"/>
    <p:sldId id="283" r:id="rId8"/>
    <p:sldId id="284" r:id="rId9"/>
    <p:sldId id="288" r:id="rId10"/>
    <p:sldId id="289" r:id="rId11"/>
    <p:sldId id="28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208"/>
  </p:normalViewPr>
  <p:slideViewPr>
    <p:cSldViewPr snapToGrid="0" snapToObjects="1">
      <p:cViewPr varScale="1">
        <p:scale>
          <a:sx n="119" d="100"/>
          <a:sy n="119" d="100"/>
        </p:scale>
        <p:origin x="2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7773A-95B2-5441-9A4C-77EA4AA41C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4D5FB5-D957-324E-BCDF-6F71F56764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99919-40CA-9F4D-B4D0-2BA6579CA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2FA3E-E402-034A-A6C7-AD6F03BEE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783D4A-73FD-2042-9055-17BF0549F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519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02E9B-0B44-CF43-AC2F-5E1B03D11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11439-93DA-0941-A907-5353E99439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4E18D-08AF-9347-B7FA-4FD7CFA7D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22FFA-ECD4-E042-A5F2-79CFB9D82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47AAD3-A9DE-FA43-B6FE-BCA7378A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145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934109-7D4F-1C48-B763-783843A21D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4B54B9-B64F-3F48-B60A-90E1FD36DA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59D71E-9480-1847-A5E2-D73B348E7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359557-F748-634F-98FA-0E866D779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DA19F-E976-824E-A18D-C444B5FB8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570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C5FEB-1099-5247-82A9-BF34664C3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CB9F3-22C8-1147-B7F9-23BFB5C38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244DB-A482-4049-8435-33B72A02A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59E56-8D5B-A340-A091-682E1469B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48A01-F076-A248-8194-12F815B04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299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AC901-C9A6-4B4F-9C3B-ED8E2E91D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027BA-6EAD-5C4D-A9E9-4BEBB42E4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790A2-4C6B-3646-BC74-6CE85ECDE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991B78-7F9D-FC49-B828-8B5D8FC24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B0797-2EA3-DE41-83EE-3192CE18E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472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651F0-E674-BC4D-9EBB-FFDD81B9D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60FF2-1B16-184B-87DF-AFBA7F1359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67B3A8-4014-2C46-89D1-8AE64994B7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CD8D37-0117-9149-8BAB-4CA364225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0D4E37-02C9-5948-A6C4-78EDCB4E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BC9F8D-1670-4442-B01D-F69AFC41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95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05C31-65A9-F140-8C91-E48D02C92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042F0-598B-C140-9E8E-688E95BC7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1B708A-C4A2-5B46-B3CB-EAD7DFF4D1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A93B87-4903-5A4A-9460-41A7A9578D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F53FBE-9ED3-894F-B669-B8363324C8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81C5CE-E347-AC4B-BF8C-8538A6A1B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FF10AE-0A2C-B64E-84FB-38A2268E3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759499-98B1-AE4B-AB98-D3458DD6B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61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A949A-60E6-1F41-9802-9EA127AD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A9B71E-4507-054D-A6BD-B8B8D48C2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730564-1955-4F47-BFC0-09F63CDA8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37C010-8D2F-A846-9732-9A667E4D5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37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6D26FC-30EE-8747-A2DB-EFEE2E84E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98D15E-CF57-284C-A6D6-363703931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375507-08C2-0C49-B87F-BEC262B71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733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F4D2F-83D4-4E4D-9A92-E654F8DCE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28738-1FED-2246-B7D6-19A24C580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C8B0DD-4481-0647-BBDD-D0761CDF7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A293D1-3E4F-3D4E-8471-63318A0DD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4396E2-E5C0-404F-B5C9-918A1E847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7F225-6B66-6C4B-89AD-2C1001A32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625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08B0B-E08E-B642-AE08-69F1424F9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676B9D-95CE-6C4F-8974-CE704AF5F2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AAE39A-0BFD-0942-B050-6EABB2586F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39D040-DB7A-F046-91E5-5547CE16A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E2BACB-DE82-E647-B018-16312C337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B10825-C7DD-284D-881E-F0BA29FF0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137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2204A-DDBD-7048-8EB6-B52DE2EEF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1AC40-9FF8-C44F-8F5F-A9493D799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2176A-6B0A-7A44-96FE-1962960F30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5B00B-5604-F64A-8601-7DBA8857E7D1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C3FF1-9380-9848-988B-F387BABA2F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37732-E5BC-E640-85D7-F25D9D61C0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93316-3D5C-8446-96CE-B1EF8CE490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349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NULL" TargetMode="External"/><Relationship Id="rId7" Type="http://schemas.openxmlformats.org/officeDocument/2006/relationships/image" Target="../media/image6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microsoft.com/office/2007/relationships/media" Target="../media/media2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D92C1-2FAD-374B-90A1-833B0071C0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R2Sonic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1B1B4C-3F89-1146-92B8-0B6D3D850F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2019/11/14</a:t>
            </a:r>
          </a:p>
        </p:txBody>
      </p:sp>
    </p:spTree>
    <p:extLst>
      <p:ext uri="{BB962C8B-B14F-4D97-AF65-F5344CB8AC3E}">
        <p14:creationId xmlns:p14="http://schemas.microsoft.com/office/powerpoint/2010/main" val="19561900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13523-2BE6-C049-9EC7-49A079A06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Combined-all-pings figure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D1034-ABC1-4B46-AE80-2A2A26ADD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A61E28-0FBE-9A43-B886-891CC5CFC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827" y="2068008"/>
            <a:ext cx="5701390" cy="4243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0E668A6-B498-5A45-B047-73F8FBD93C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29" y="2603351"/>
            <a:ext cx="5322881" cy="3121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03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AEE0D-7DA5-144D-A35F-D70800F01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1C53B-49AC-BE45-94EA-DFC35AB72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90838" indent="-2890838">
              <a:buNone/>
            </a:pPr>
            <a:r>
              <a:rPr lang="en-CA" sz="2000" dirty="0">
                <a:effectLst/>
              </a:rPr>
              <a:t>	</a:t>
            </a:r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57A1303-79C3-114F-B5A9-4B92E9D6E0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8581121"/>
              </p:ext>
            </p:extLst>
          </p:nvPr>
        </p:nvGraphicFramePr>
        <p:xfrm>
          <a:off x="838200" y="1580277"/>
          <a:ext cx="10930666" cy="23247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3188">
                  <a:extLst>
                    <a:ext uri="{9D8B030D-6E8A-4147-A177-3AD203B41FA5}">
                      <a16:colId xmlns:a16="http://schemas.microsoft.com/office/drawing/2014/main" val="2328009485"/>
                    </a:ext>
                  </a:extLst>
                </a:gridCol>
                <a:gridCol w="8057478">
                  <a:extLst>
                    <a:ext uri="{9D8B030D-6E8A-4147-A177-3AD203B41FA5}">
                      <a16:colId xmlns:a16="http://schemas.microsoft.com/office/drawing/2014/main" val="2782027540"/>
                    </a:ext>
                  </a:extLst>
                </a:gridCol>
              </a:tblGrid>
              <a:tr h="1033831">
                <a:tc>
                  <a:txBody>
                    <a:bodyPr/>
                    <a:lstStyle/>
                    <a:p>
                      <a:pPr algn="r"/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[Topping and Wright, 2016] 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800" b="0" dirty="0">
                          <a:solidFill>
                            <a:schemeClr val="tx1"/>
                          </a:solidFill>
                          <a:effectLst/>
                        </a:rPr>
                        <a:t>Topping, D. J., &amp; Wright, S. A. (2016). </a:t>
                      </a:r>
                      <a:r>
                        <a:rPr lang="en-CA" sz="1800" b="0" i="1" dirty="0">
                          <a:solidFill>
                            <a:schemeClr val="tx1"/>
                          </a:solidFill>
                          <a:effectLst/>
                        </a:rPr>
                        <a:t>Long-Term Continuous Acoustical Suspended-Sediment Measurements in Rivers — Theory , Application , Bias , and Error</a:t>
                      </a:r>
                      <a:r>
                        <a:rPr lang="en-CA" sz="1800" b="0" dirty="0">
                          <a:solidFill>
                            <a:schemeClr val="tx1"/>
                          </a:solidFill>
                          <a:effectLst/>
                        </a:rPr>
                        <a:t>. https://</a:t>
                      </a:r>
                      <a:r>
                        <a:rPr lang="en-CA" sz="1800" b="0" dirty="0" err="1">
                          <a:solidFill>
                            <a:schemeClr val="tx1"/>
                          </a:solidFill>
                          <a:effectLst/>
                        </a:rPr>
                        <a:t>doi.org</a:t>
                      </a:r>
                      <a:r>
                        <a:rPr lang="en-CA" sz="1800" b="0" dirty="0">
                          <a:solidFill>
                            <a:schemeClr val="tx1"/>
                          </a:solidFill>
                          <a:effectLst/>
                        </a:rPr>
                        <a:t>/10.3133/pp1823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219470"/>
                  </a:ext>
                </a:extLst>
              </a:tr>
              <a:tr h="1290918"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[Simmons et al. 2010]</a:t>
                      </a:r>
                      <a:r>
                        <a:rPr lang="en-CA" sz="18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chemeClr val="tx1"/>
                          </a:solidFill>
                          <a:effectLst/>
                        </a:rPr>
                        <a:t>Simmons, S. M., Parsons, D. R., Best, J. L., Orfeo, O., Lane, S. N., </a:t>
                      </a:r>
                      <a:r>
                        <a:rPr lang="en-CA" sz="1800" dirty="0" err="1">
                          <a:solidFill>
                            <a:schemeClr val="tx1"/>
                          </a:solidFill>
                          <a:effectLst/>
                        </a:rPr>
                        <a:t>Kostaschuk</a:t>
                      </a:r>
                      <a:r>
                        <a:rPr lang="en-CA" sz="1800" dirty="0">
                          <a:solidFill>
                            <a:schemeClr val="tx1"/>
                          </a:solidFill>
                          <a:effectLst/>
                        </a:rPr>
                        <a:t>, R., … </a:t>
                      </a:r>
                      <a:r>
                        <a:rPr lang="en-CA" sz="1800" dirty="0" err="1">
                          <a:solidFill>
                            <a:schemeClr val="tx1"/>
                          </a:solidFill>
                          <a:effectLst/>
                        </a:rPr>
                        <a:t>Pocwiardowski</a:t>
                      </a:r>
                      <a:r>
                        <a:rPr lang="en-CA" sz="1800" dirty="0">
                          <a:solidFill>
                            <a:schemeClr val="tx1"/>
                          </a:solidFill>
                          <a:effectLst/>
                        </a:rPr>
                        <a:t>, P. (2010). Monitoring Suspended Sediment Dynamics Using MBES. </a:t>
                      </a:r>
                      <a:r>
                        <a:rPr lang="en-CA" sz="1800" i="1" dirty="0">
                          <a:solidFill>
                            <a:schemeClr val="tx1"/>
                          </a:solidFill>
                          <a:effectLst/>
                        </a:rPr>
                        <a:t>Journal of Hydraulic Engineering</a:t>
                      </a:r>
                      <a:r>
                        <a:rPr lang="en-CA" sz="1800" dirty="0">
                          <a:solidFill>
                            <a:schemeClr val="tx1"/>
                          </a:solidFill>
                          <a:effectLst/>
                        </a:rPr>
                        <a:t>, </a:t>
                      </a:r>
                      <a:r>
                        <a:rPr lang="en-CA" sz="1800" i="1" dirty="0">
                          <a:solidFill>
                            <a:schemeClr val="tx1"/>
                          </a:solidFill>
                          <a:effectLst/>
                        </a:rPr>
                        <a:t>136</a:t>
                      </a:r>
                      <a:r>
                        <a:rPr lang="en-CA" sz="1800" dirty="0">
                          <a:solidFill>
                            <a:schemeClr val="tx1"/>
                          </a:solidFill>
                          <a:effectLst/>
                        </a:rPr>
                        <a:t>(1), 45–49. https://</a:t>
                      </a:r>
                      <a:r>
                        <a:rPr lang="en-CA" sz="1800" dirty="0" err="1">
                          <a:solidFill>
                            <a:schemeClr val="tx1"/>
                          </a:solidFill>
                          <a:effectLst/>
                        </a:rPr>
                        <a:t>doi.org</a:t>
                      </a:r>
                      <a:r>
                        <a:rPr lang="en-CA" sz="1800" dirty="0">
                          <a:solidFill>
                            <a:schemeClr val="tx1"/>
                          </a:solidFill>
                          <a:effectLst/>
                        </a:rPr>
                        <a:t>/10.1061/(ASCE)HY.1943-7900.0000110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3362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8680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3367FC-3791-E54D-80DD-1AE81503A6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25" b="7175"/>
          <a:stretch/>
        </p:blipFill>
        <p:spPr>
          <a:xfrm>
            <a:off x="6320791" y="114300"/>
            <a:ext cx="6115541" cy="6629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64D48F3-163A-CF40-8D6D-0887C6FA8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Multi-freq. decomposition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B1FDF-C184-6041-9C43-49E4A500B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982148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All XTF files from 4 runs (run A, B, C, D) contain same characteristics </a:t>
            </a:r>
          </a:p>
          <a:p>
            <a:pPr marL="0" indent="0">
              <a:buNone/>
            </a:pPr>
            <a:r>
              <a:rPr lang="en-US" dirty="0"/>
              <a:t>i.e. </a:t>
            </a:r>
          </a:p>
          <a:p>
            <a:pPr marL="0" indent="0">
              <a:buNone/>
            </a:pPr>
            <a:r>
              <a:rPr lang="en-US" dirty="0"/>
              <a:t>- on 3 frequencies (170, 330, 450): clearly see the bottom, and very vaguely the sediment</a:t>
            </a:r>
          </a:p>
          <a:p>
            <a:pPr marL="0" indent="0">
              <a:buNone/>
            </a:pPr>
            <a:r>
              <a:rPr lang="en-US" dirty="0"/>
              <a:t>- on 700 </a:t>
            </a:r>
            <a:r>
              <a:rPr lang="en-US" dirty="0" err="1"/>
              <a:t>KHz</a:t>
            </a:r>
            <a:r>
              <a:rPr lang="en-US" dirty="0"/>
              <a:t>: clearly see suspended sediments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4FACE42-1B14-E845-B041-6E28D3CA18F4}"/>
              </a:ext>
            </a:extLst>
          </p:cNvPr>
          <p:cNvSpPr/>
          <p:nvPr/>
        </p:nvSpPr>
        <p:spPr>
          <a:xfrm>
            <a:off x="8724452" y="2000922"/>
            <a:ext cx="451821" cy="7530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09393C8-3377-1F48-8918-C082A4EDEA1D}"/>
              </a:ext>
            </a:extLst>
          </p:cNvPr>
          <p:cNvSpPr/>
          <p:nvPr/>
        </p:nvSpPr>
        <p:spPr>
          <a:xfrm>
            <a:off x="11456894" y="2043953"/>
            <a:ext cx="451821" cy="7530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6680A34-F4A7-8149-ACD1-9CDE95DFAE07}"/>
              </a:ext>
            </a:extLst>
          </p:cNvPr>
          <p:cNvSpPr/>
          <p:nvPr/>
        </p:nvSpPr>
        <p:spPr>
          <a:xfrm>
            <a:off x="11217335" y="114299"/>
            <a:ext cx="314864" cy="26826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7BB2565-4FD2-8E4F-B5AB-116F743C24F3}"/>
              </a:ext>
            </a:extLst>
          </p:cNvPr>
          <p:cNvSpPr/>
          <p:nvPr/>
        </p:nvSpPr>
        <p:spPr>
          <a:xfrm>
            <a:off x="8739692" y="5720061"/>
            <a:ext cx="451821" cy="7530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6CCF929-8241-3245-B673-DFFACEC1BF6E}"/>
              </a:ext>
            </a:extLst>
          </p:cNvPr>
          <p:cNvSpPr/>
          <p:nvPr/>
        </p:nvSpPr>
        <p:spPr>
          <a:xfrm>
            <a:off x="8500133" y="3825565"/>
            <a:ext cx="342654" cy="266730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600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1C03B-071A-E14A-A309-E6D7D5738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19589-4216-BD4B-A8CC-2288C324E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7DF9B4-650E-8743-BB12-E11AFD0A64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9388"/>
            <a:ext cx="12192000" cy="680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3C83C03-A72E-F54A-8C30-4B51A1BE6246}"/>
              </a:ext>
            </a:extLst>
          </p:cNvPr>
          <p:cNvSpPr txBox="1"/>
          <p:nvPr/>
        </p:nvSpPr>
        <p:spPr>
          <a:xfrm>
            <a:off x="8082066" y="3429000"/>
            <a:ext cx="2108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700 </a:t>
            </a:r>
            <a:r>
              <a:rPr lang="en-US" dirty="0" err="1"/>
              <a:t>KHz</a:t>
            </a:r>
            <a:r>
              <a:rPr lang="en-US" dirty="0"/>
              <a:t> – 70</a:t>
            </a:r>
            <a:r>
              <a:rPr lang="en-US" baseline="30000" dirty="0"/>
              <a:t>o</a:t>
            </a:r>
            <a:r>
              <a:rPr lang="en-US" dirty="0"/>
              <a:t> swath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543F48-3BAA-B047-BC5F-10F8A072CAAE}"/>
              </a:ext>
            </a:extLst>
          </p:cNvPr>
          <p:cNvSpPr txBox="1"/>
          <p:nvPr/>
        </p:nvSpPr>
        <p:spPr>
          <a:xfrm>
            <a:off x="8082065" y="230188"/>
            <a:ext cx="2438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330 </a:t>
            </a:r>
            <a:r>
              <a:rPr lang="en-US" dirty="0" err="1"/>
              <a:t>KHz</a:t>
            </a:r>
            <a:r>
              <a:rPr lang="en-US" dirty="0"/>
              <a:t> – 120</a:t>
            </a:r>
            <a:r>
              <a:rPr lang="en-US" baseline="30000" dirty="0"/>
              <a:t>o</a:t>
            </a:r>
            <a:r>
              <a:rPr lang="en-US" dirty="0"/>
              <a:t> swath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D6D842-5F6C-E74F-B45E-9B3DBBF6D4EE}"/>
              </a:ext>
            </a:extLst>
          </p:cNvPr>
          <p:cNvSpPr txBox="1"/>
          <p:nvPr/>
        </p:nvSpPr>
        <p:spPr>
          <a:xfrm>
            <a:off x="2434300" y="230188"/>
            <a:ext cx="2438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170 </a:t>
            </a:r>
            <a:r>
              <a:rPr lang="en-US" dirty="0" err="1"/>
              <a:t>KHz</a:t>
            </a:r>
            <a:r>
              <a:rPr lang="en-US" dirty="0"/>
              <a:t> – 120</a:t>
            </a:r>
            <a:r>
              <a:rPr lang="en-US" baseline="30000" dirty="0"/>
              <a:t>o</a:t>
            </a:r>
            <a:r>
              <a:rPr lang="en-US" dirty="0"/>
              <a:t> swath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89FC39-5536-0742-B743-817D48FC74E1}"/>
              </a:ext>
            </a:extLst>
          </p:cNvPr>
          <p:cNvSpPr txBox="1"/>
          <p:nvPr/>
        </p:nvSpPr>
        <p:spPr>
          <a:xfrm>
            <a:off x="2455815" y="3458365"/>
            <a:ext cx="2438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450 </a:t>
            </a:r>
            <a:r>
              <a:rPr lang="en-US" dirty="0" err="1"/>
              <a:t>KHz</a:t>
            </a:r>
            <a:r>
              <a:rPr lang="en-US" dirty="0"/>
              <a:t> – 120</a:t>
            </a:r>
            <a:r>
              <a:rPr lang="en-US" baseline="30000" dirty="0"/>
              <a:t>o</a:t>
            </a:r>
            <a:r>
              <a:rPr lang="en-US" dirty="0"/>
              <a:t> swath</a:t>
            </a:r>
          </a:p>
        </p:txBody>
      </p:sp>
    </p:spTree>
    <p:extLst>
      <p:ext uri="{BB962C8B-B14F-4D97-AF65-F5344CB8AC3E}">
        <p14:creationId xmlns:p14="http://schemas.microsoft.com/office/powerpoint/2010/main" val="351471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285F7-86BF-0447-9AEA-744A038BD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 [Topping and Wright, 2016]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5BE51-7099-9D42-9485-8AD1D950D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Physically-based method for </a:t>
            </a:r>
            <a:r>
              <a:rPr lang="en-US" u="sng" dirty="0"/>
              <a:t>simultaneously measurement </a:t>
            </a:r>
            <a:r>
              <a:rPr lang="en-US" dirty="0"/>
              <a:t>of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suspended silt and clay concentration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suspended sand concentration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suspended sand grain size</a:t>
            </a:r>
          </a:p>
          <a:p>
            <a:r>
              <a:rPr lang="en-US" dirty="0"/>
              <a:t>Using multi-frequency arrays of single-frequency side-looking acoustic Doppler profilers (ADPs)</a:t>
            </a:r>
          </a:p>
          <a:p>
            <a:r>
              <a:rPr lang="en-US" dirty="0"/>
              <a:t>Operational frequency:</a:t>
            </a:r>
          </a:p>
          <a:p>
            <a:pPr lvl="1"/>
            <a:r>
              <a:rPr lang="en-US" dirty="0"/>
              <a:t>600 kHz (less used)</a:t>
            </a:r>
          </a:p>
          <a:p>
            <a:pPr lvl="1"/>
            <a:r>
              <a:rPr lang="en-US" dirty="0"/>
              <a:t>1 MHz</a:t>
            </a:r>
          </a:p>
          <a:p>
            <a:pPr lvl="1"/>
            <a:r>
              <a:rPr lang="en-US" dirty="0"/>
              <a:t>2 MHz</a:t>
            </a:r>
          </a:p>
          <a:p>
            <a:r>
              <a:rPr lang="en-US" dirty="0"/>
              <a:t>Acquired data at one location of 12 years, with 15-minute interval</a:t>
            </a:r>
          </a:p>
          <a:p>
            <a:r>
              <a:rPr lang="en-US" dirty="0"/>
              <a:t>Our WC data: only on 2019/02/26 between 8:46 and 9:04 PM ()</a:t>
            </a:r>
          </a:p>
          <a:p>
            <a:r>
              <a:rPr lang="en-US" b="1" dirty="0"/>
              <a:t>I.E. only 2 ground truth samples (8:45 and 9:00 PM), at one location</a:t>
            </a:r>
          </a:p>
          <a:p>
            <a:r>
              <a:rPr lang="en-US" b="1" dirty="0"/>
              <a:t>However, historical data can be interesting</a:t>
            </a:r>
          </a:p>
        </p:txBody>
      </p:sp>
    </p:spTree>
    <p:extLst>
      <p:ext uri="{BB962C8B-B14F-4D97-AF65-F5344CB8AC3E}">
        <p14:creationId xmlns:p14="http://schemas.microsoft.com/office/powerpoint/2010/main" val="1351290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52B10-D014-444C-AB52-8692185F7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E3CB4-7A67-B34F-85C5-5108BF8CA3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FA11FD-582A-EA4D-B7D8-1054C843E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17" y="1825625"/>
            <a:ext cx="11743765" cy="4557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971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26EF7-962A-2A4F-A2D0-B6A8CD1D4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types of errors [Topping and Wright, 2016]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8C619-ADFA-324F-91CA-46C771772E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Stability of acoustical calibration over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Effect of neglecting backscatters from silt and clay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Bias arising from change in sand grain size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Time varying error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Influence of non-random processes (e.g. slow changes in spatial structure of suspended sediments)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“The error analyses indicate that the two-frequency method produces </a:t>
            </a:r>
            <a:r>
              <a:rPr lang="en-US" b="1" dirty="0"/>
              <a:t>unbiased measurements </a:t>
            </a:r>
            <a:r>
              <a:rPr lang="en-US" dirty="0"/>
              <a:t>of suspended-silt-and-clay and sand concentration, with errors that are similar to, or larger than, those associated with conventional sampling methods.”</a:t>
            </a:r>
          </a:p>
        </p:txBody>
      </p:sp>
    </p:spTree>
    <p:extLst>
      <p:ext uri="{BB962C8B-B14F-4D97-AF65-F5344CB8AC3E}">
        <p14:creationId xmlns:p14="http://schemas.microsoft.com/office/powerpoint/2010/main" val="3370612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D4074-D28C-484F-9061-1F1BE507D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[Simmons et al. 2010]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8FFDA-3453-E14D-A3F2-73B5147FC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MBES RESON </a:t>
            </a:r>
            <a:r>
              <a:rPr lang="en-US" dirty="0" err="1"/>
              <a:t>SeaBat</a:t>
            </a:r>
            <a:r>
              <a:rPr lang="en-US" dirty="0"/>
              <a:t> 8125 455 </a:t>
            </a:r>
            <a:r>
              <a:rPr lang="en-US" dirty="0" err="1"/>
              <a:t>KHz</a:t>
            </a:r>
            <a:r>
              <a:rPr lang="en-US" dirty="0"/>
              <a:t> (single-frequency)</a:t>
            </a:r>
          </a:p>
          <a:p>
            <a:r>
              <a:rPr lang="en-US" dirty="0"/>
              <a:t>The study tried to confirm a correlation between SSC and </a:t>
            </a:r>
            <a:r>
              <a:rPr lang="en-US" dirty="0" err="1"/>
              <a:t>nSv</a:t>
            </a:r>
            <a:r>
              <a:rPr lang="en-US" dirty="0"/>
              <a:t> (normalized acoustic backscatter strength per unit volume of </a:t>
            </a:r>
            <a:r>
              <a:rPr lang="en-US" dirty="0" err="1"/>
              <a:t>ensonified</a:t>
            </a:r>
            <a:r>
              <a:rPr lang="en-US" dirty="0"/>
              <a:t> water)</a:t>
            </a:r>
          </a:p>
          <a:p>
            <a:r>
              <a:rPr lang="en-US" dirty="0"/>
              <a:t>Unable to determine grain size with one frequency</a:t>
            </a:r>
          </a:p>
          <a:p>
            <a:pPr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Relied on another direct measuring method of SSC, for the knowledge of grain size</a:t>
            </a:r>
          </a:p>
          <a:p>
            <a:pPr>
              <a:buFont typeface="Wingdings" pitchFamily="2" charset="2"/>
              <a:buChar char="à"/>
            </a:pPr>
            <a:r>
              <a:rPr lang="en-US" dirty="0">
                <a:sym typeface="Wingdings" pitchFamily="2" charset="2"/>
              </a:rPr>
              <a:t>Almost the same situation with our dataset: as only 700KHz data “</a:t>
            </a:r>
            <a:r>
              <a:rPr lang="en-US" i="1" dirty="0">
                <a:sym typeface="Wingdings" pitchFamily="2" charset="2"/>
              </a:rPr>
              <a:t>see”</a:t>
            </a:r>
            <a:r>
              <a:rPr lang="en-US" dirty="0">
                <a:sym typeface="Wingdings" pitchFamily="2" charset="2"/>
              </a:rPr>
              <a:t> the suspended sediments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6066FD-E147-9D49-9D0D-3E171F6AB953}"/>
              </a:ext>
            </a:extLst>
          </p:cNvPr>
          <p:cNvSpPr txBox="1"/>
          <p:nvPr/>
        </p:nvSpPr>
        <p:spPr>
          <a:xfrm>
            <a:off x="7013986" y="365125"/>
            <a:ext cx="4851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SSC: suspended sediment concentration</a:t>
            </a:r>
          </a:p>
        </p:txBody>
      </p:sp>
    </p:spTree>
    <p:extLst>
      <p:ext uri="{BB962C8B-B14F-4D97-AF65-F5344CB8AC3E}">
        <p14:creationId xmlns:p14="http://schemas.microsoft.com/office/powerpoint/2010/main" val="980146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E3902-94E4-8545-8ADC-969D1A418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Sonar equation for determining </a:t>
            </a:r>
            <a:r>
              <a:rPr lang="en-US" dirty="0" err="1"/>
              <a:t>nSv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[Simmons et al. 2010]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CC8BB-FB8D-D34D-B3E6-7A35A6ABC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65631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RL: receive level</a:t>
            </a:r>
          </a:p>
          <a:p>
            <a:r>
              <a:rPr lang="en-US" dirty="0"/>
              <a:t>SL: source level</a:t>
            </a:r>
          </a:p>
          <a:p>
            <a:r>
              <a:rPr lang="en-US" dirty="0"/>
              <a:t>R: radial distance along the axis of each beam</a:t>
            </a:r>
          </a:p>
          <a:p>
            <a:r>
              <a:rPr lang="en-US" dirty="0"/>
              <a:t>alpha: sound attenuation</a:t>
            </a:r>
          </a:p>
          <a:p>
            <a:r>
              <a:rPr lang="en-US" b="1" dirty="0"/>
              <a:t>V: size of each sampling volume (computed based on sampling distance (=c*</a:t>
            </a:r>
            <a:r>
              <a:rPr lang="en-US" b="1" dirty="0" err="1"/>
              <a:t>pulse_length</a:t>
            </a:r>
            <a:r>
              <a:rPr lang="en-US" b="1" dirty="0"/>
              <a:t>/2), along- and across-track beam width)</a:t>
            </a:r>
          </a:p>
          <a:p>
            <a:r>
              <a:rPr lang="en-US" dirty="0"/>
              <a:t>S_G: spreading loss coefficient (TVG)</a:t>
            </a:r>
          </a:p>
          <a:p>
            <a:r>
              <a:rPr lang="en-US" dirty="0" err="1"/>
              <a:t>alpha_G</a:t>
            </a:r>
            <a:r>
              <a:rPr lang="en-US" dirty="0"/>
              <a:t>: absorption coefficient (TVG)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C71E6E2-5107-FC42-B82F-36DFD6B3C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15384"/>
            <a:ext cx="9670403" cy="156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498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FF3CC-19C7-C144-83C1-0005FADD0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Sv</a:t>
            </a:r>
            <a:r>
              <a:rPr lang="en-US" dirty="0"/>
              <a:t> calculated from 450 </a:t>
            </a:r>
            <a:r>
              <a:rPr lang="en-US" dirty="0" err="1"/>
              <a:t>KHz</a:t>
            </a:r>
            <a:r>
              <a:rPr lang="en-US" dirty="0"/>
              <a:t> pings </a:t>
            </a:r>
            <a:br>
              <a:rPr lang="en-US" dirty="0"/>
            </a:br>
            <a:r>
              <a:rPr lang="en-US" dirty="0"/>
              <a:t>and 700 </a:t>
            </a:r>
            <a:r>
              <a:rPr lang="en-US" dirty="0" err="1"/>
              <a:t>KHz</a:t>
            </a:r>
            <a:r>
              <a:rPr lang="en-US" dirty="0"/>
              <a:t> pings</a:t>
            </a:r>
          </a:p>
        </p:txBody>
      </p:sp>
      <p:pic>
        <p:nvPicPr>
          <p:cNvPr id="5" name="Online Media 4" descr="Screen Recording 2019-11-14 at 12.14.33 PM.mov">
            <a:hlinkClick r:id="" action="ppaction://media"/>
            <a:extLst>
              <a:ext uri="{FF2B5EF4-FFF2-40B4-BE49-F238E27FC236}">
                <a16:creationId xmlns:a16="http://schemas.microsoft.com/office/drawing/2014/main" id="{339F9A3A-770C-934C-93BB-B387E03498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90935" y="1879413"/>
            <a:ext cx="5281401" cy="4320000"/>
          </a:xfrm>
        </p:spPr>
      </p:pic>
      <p:pic>
        <p:nvPicPr>
          <p:cNvPr id="6" name="Online Media 5" descr="Screen Recording 2019-11-14 at 12.17.11 PM.mov">
            <a:hlinkClick r:id="" action="ppaction://media"/>
            <a:extLst>
              <a:ext uri="{FF2B5EF4-FFF2-40B4-BE49-F238E27FC236}">
                <a16:creationId xmlns:a16="http://schemas.microsoft.com/office/drawing/2014/main" id="{B74023FD-6221-0042-BEAE-1068D72C591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7232.793" end="2597.5858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14048" y="1879413"/>
            <a:ext cx="5281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341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83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078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578</Words>
  <Application>Microsoft Macintosh PowerPoint</Application>
  <PresentationFormat>Widescreen</PresentationFormat>
  <Paragraphs>59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Office Theme</vt:lpstr>
      <vt:lpstr>R2Sonic challenge</vt:lpstr>
      <vt:lpstr>Multi-freq. decomposition</vt:lpstr>
      <vt:lpstr>PowerPoint Presentation</vt:lpstr>
      <vt:lpstr>Documentation [Topping and Wright, 2016]</vt:lpstr>
      <vt:lpstr>PowerPoint Presentation</vt:lpstr>
      <vt:lpstr>5 types of errors [Topping and Wright, 2016]</vt:lpstr>
      <vt:lpstr>[Simmons et al. 2010]</vt:lpstr>
      <vt:lpstr>Sonar equation for determining nSv  [Simmons et al. 2010]</vt:lpstr>
      <vt:lpstr>Sv calculated from 450 KHz pings  and 700 KHz pings</vt:lpstr>
      <vt:lpstr>Combined-all-pings figure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Thanh Huy Nguyen</dc:creator>
  <cp:lastModifiedBy>Thanh Huy Nguyen</cp:lastModifiedBy>
  <cp:revision>21</cp:revision>
  <dcterms:created xsi:type="dcterms:W3CDTF">2019-11-14T16:41:46Z</dcterms:created>
  <dcterms:modified xsi:type="dcterms:W3CDTF">2019-11-14T20:38:40Z</dcterms:modified>
</cp:coreProperties>
</file>

<file path=docProps/thumbnail.jpeg>
</file>